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6" r:id="rId3"/>
    <p:sldId id="275" r:id="rId4"/>
    <p:sldId id="276" r:id="rId5"/>
    <p:sldId id="277" r:id="rId6"/>
    <p:sldId id="281" r:id="rId7"/>
    <p:sldId id="278" r:id="rId8"/>
    <p:sldId id="279" r:id="rId9"/>
    <p:sldId id="280" r:id="rId10"/>
    <p:sldId id="271" r:id="rId11"/>
    <p:sldId id="282" r:id="rId12"/>
    <p:sldId id="283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939E9-4268-4920-B91C-03761ACA433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94E9-D8DD-4A24-B937-C6F0AA4D0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1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7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D870-9D25-4401-98B6-5ABE0C34A97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EAF-DD8F-452A-9BA8-F9381E9C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Species-Specific Data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Air Resource Specialists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Adlhoch</a:t>
            </a:r>
            <a:endParaRPr lang="en-US" dirty="0" smtClean="0"/>
          </a:p>
          <a:p>
            <a:r>
              <a:rPr lang="en-US" dirty="0" smtClean="0"/>
              <a:t>August 27,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172079"/>
            <a:ext cx="327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 5 – Trends at Glacier</a:t>
            </a:r>
            <a:endParaRPr lang="en-US" sz="3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Comparison </a:t>
            </a:r>
            <a:r>
              <a:rPr lang="en-US" sz="1600" dirty="0" smtClean="0"/>
              <a:t>of Trends from </a:t>
            </a:r>
            <a:r>
              <a:rPr lang="en-US" sz="1600" dirty="0" smtClean="0"/>
              <a:t>1989 (green) </a:t>
            </a:r>
            <a:r>
              <a:rPr lang="en-US" sz="1600" dirty="0" smtClean="0"/>
              <a:t>and </a:t>
            </a:r>
            <a:r>
              <a:rPr lang="en-US" sz="1600" dirty="0" smtClean="0"/>
              <a:t>2000 (red) to 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Most trends have similar properties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Diverging trends in nitrate due to high values in early 2000s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Diverging trends in coarse mass due to low values in early 2000s</a:t>
            </a: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61950"/>
            <a:ext cx="476928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3" y="227275"/>
            <a:ext cx="4953000" cy="2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1000" y="445420"/>
            <a:ext cx="1066800" cy="8309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445420"/>
            <a:ext cx="1066800" cy="8309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445420"/>
            <a:ext cx="1066800" cy="8309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4179220"/>
            <a:ext cx="1066800" cy="83093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4171950"/>
            <a:ext cx="1066800" cy="83093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4171950"/>
            <a:ext cx="1066800" cy="83093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05200" y="1200150"/>
            <a:ext cx="2057400" cy="1828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7"/>
          </p:cNvCxnSpPr>
          <p:nvPr/>
        </p:nvCxnSpPr>
        <p:spPr>
          <a:xfrm flipH="1">
            <a:off x="3577571" y="3790950"/>
            <a:ext cx="1985029" cy="502687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3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Regional Look at 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0344"/>
            <a:ext cx="4276896" cy="30240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96" y="1300344"/>
            <a:ext cx="4276896" cy="30240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Where do trends look non-intuitive or surprising?</a:t>
            </a:r>
          </a:p>
          <a:p>
            <a:pPr lvl="1"/>
            <a:r>
              <a:rPr lang="en-US" dirty="0" smtClean="0"/>
              <a:t>How do MID and All Days trends compare?</a:t>
            </a:r>
          </a:p>
          <a:p>
            <a:pPr lvl="1"/>
            <a:r>
              <a:rPr lang="en-US" dirty="0" smtClean="0"/>
              <a:t>Are these caused by non-optimal selection of Episodic events? (See Brandon’s work)</a:t>
            </a:r>
          </a:p>
          <a:p>
            <a:pPr lvl="1"/>
            <a:r>
              <a:rPr lang="en-US" dirty="0" smtClean="0"/>
              <a:t>Are these caused by changes in Anthropogenic impacts that alter which days are selected?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Where do trends cross the x-axis?</a:t>
            </a:r>
          </a:p>
          <a:p>
            <a:pPr lvl="1"/>
            <a:r>
              <a:rPr lang="en-US" dirty="0" smtClean="0"/>
              <a:t>Do we believe these species will reach zero in the next 10 years?</a:t>
            </a:r>
          </a:p>
          <a:p>
            <a:pPr lvl="1"/>
            <a:r>
              <a:rPr lang="en-US" dirty="0" smtClean="0"/>
              <a:t>More likely the future trends will shallow, but how will these changes effect selection of days in the future?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other perspectives can states bring to this analysis?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0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Map out all haze components to look for local or regional patterns of </a:t>
            </a:r>
            <a:r>
              <a:rPr lang="en-US" dirty="0" smtClean="0"/>
              <a:t>interest</a:t>
            </a:r>
          </a:p>
          <a:p>
            <a:endParaRPr lang="en-US" dirty="0"/>
          </a:p>
          <a:p>
            <a:r>
              <a:rPr lang="en-US" dirty="0" smtClean="0"/>
              <a:t>Feed </a:t>
            </a:r>
            <a:r>
              <a:rPr lang="en-US" dirty="0" smtClean="0"/>
              <a:t>back from states – </a:t>
            </a:r>
            <a:r>
              <a:rPr lang="en-US" dirty="0" smtClean="0"/>
              <a:t>pleases look at your sites and let us know what you find </a:t>
            </a:r>
            <a:r>
              <a:rPr lang="en-US" dirty="0" smtClean="0"/>
              <a:t>interesting, confusing or useful</a:t>
            </a:r>
          </a:p>
          <a:p>
            <a:endParaRPr lang="en-US" dirty="0" smtClean="0"/>
          </a:p>
          <a:p>
            <a:r>
              <a:rPr lang="en-US" dirty="0" smtClean="0"/>
              <a:t>ARS – with Tom and the RH Coordination &amp; Glide Path Subcommittee – are happy to investigate specific issues for 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9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1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Objective: identify/bound uncertainty in EPA revised tracking metric assumptions of natural contributions and explore implications to the URP glide path</a:t>
            </a:r>
          </a:p>
          <a:p>
            <a:endParaRPr lang="en-US" dirty="0" smtClean="0"/>
          </a:p>
          <a:p>
            <a:r>
              <a:rPr lang="en-US" dirty="0" smtClean="0"/>
              <a:t>Method: Calculate Theil </a:t>
            </a:r>
            <a:r>
              <a:rPr lang="en-US" dirty="0" smtClean="0"/>
              <a:t>trends (2000-2017) </a:t>
            </a:r>
            <a:r>
              <a:rPr lang="en-US" dirty="0" smtClean="0"/>
              <a:t>in </a:t>
            </a:r>
            <a:r>
              <a:rPr lang="en-US" dirty="0" smtClean="0"/>
              <a:t>components </a:t>
            </a:r>
            <a:r>
              <a:rPr lang="en-US" dirty="0" smtClean="0"/>
              <a:t>of aerosol extinction </a:t>
            </a:r>
            <a:r>
              <a:rPr lang="en-US" dirty="0" smtClean="0"/>
              <a:t>and </a:t>
            </a:r>
            <a:r>
              <a:rPr lang="en-US" dirty="0" smtClean="0"/>
              <a:t>identify which are statistically </a:t>
            </a:r>
            <a:r>
              <a:rPr lang="en-US" dirty="0" smtClean="0"/>
              <a:t>significant</a:t>
            </a:r>
          </a:p>
          <a:p>
            <a:endParaRPr lang="en-US" dirty="0"/>
          </a:p>
          <a:p>
            <a:r>
              <a:rPr lang="en-US" dirty="0" smtClean="0"/>
              <a:t>Display: Add tools to the TSSv2 to allow states to review results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work </a:t>
            </a:r>
            <a:r>
              <a:rPr lang="en-US" dirty="0" smtClean="0"/>
              <a:t>has evolved and will continue to based </a:t>
            </a:r>
            <a:r>
              <a:rPr lang="en-US" dirty="0" smtClean="0"/>
              <a:t>on </a:t>
            </a:r>
            <a:r>
              <a:rPr lang="en-US" dirty="0" smtClean="0"/>
              <a:t>what states find useful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5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20" y="39230"/>
            <a:ext cx="3924754" cy="50471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419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(Preliminary) TSS Trends Tool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43434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tool on the TSS allows you to view species trends at all IMPROVE sites in two ways:</a:t>
            </a:r>
          </a:p>
          <a:p>
            <a:pPr lvl="1"/>
            <a:r>
              <a:rPr lang="en-US" dirty="0" smtClean="0"/>
              <a:t>Comparison of MID, All Days and Clearest Days</a:t>
            </a:r>
          </a:p>
          <a:p>
            <a:pPr lvl="1"/>
            <a:r>
              <a:rPr lang="en-US" dirty="0" smtClean="0"/>
              <a:t>Comparison of Anthropogenic</a:t>
            </a:r>
            <a:r>
              <a:rPr lang="en-US" dirty="0" smtClean="0"/>
              <a:t> and Natural Components in MID</a:t>
            </a:r>
            <a:endParaRPr lang="en-US" dirty="0" smtClean="0"/>
          </a:p>
          <a:p>
            <a:r>
              <a:rPr lang="en-US" dirty="0" smtClean="0"/>
              <a:t>Greyed out plots indicate trend NOT significant</a:t>
            </a:r>
          </a:p>
          <a:p>
            <a:r>
              <a:rPr lang="en-US" dirty="0" smtClean="0"/>
              <a:t>Data tables for each plot are available</a:t>
            </a:r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71550"/>
            <a:ext cx="1585913" cy="2520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715000" y="971550"/>
            <a:ext cx="15240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5000" y="2419350"/>
            <a:ext cx="1524000" cy="1073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86400" y="2343150"/>
            <a:ext cx="228600" cy="76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lose up – Comparison of MID, All and Clearest Days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7724060" cy="41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1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lose up – Comparison of MID by Component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7879377" cy="41919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1 – MID vs. All Days, Rocky Mountain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750"/>
            <a:ext cx="7724060" cy="39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514600" y="249555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4600" y="394335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7800" y="2879271"/>
            <a:ext cx="3583021" cy="369332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Decreasing trends of differing slopes</a:t>
            </a:r>
          </a:p>
        </p:txBody>
      </p:sp>
    </p:spTree>
    <p:extLst>
      <p:ext uri="{BB962C8B-B14F-4D97-AF65-F5344CB8AC3E}">
        <p14:creationId xmlns:p14="http://schemas.microsoft.com/office/powerpoint/2010/main" val="3445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2 – Natural Carbon at </a:t>
            </a:r>
            <a:r>
              <a:rPr lang="en-US" sz="3600" dirty="0" err="1" smtClean="0"/>
              <a:t>Sawtooth</a:t>
            </a:r>
            <a:endParaRPr lang="en-US" sz="3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0363"/>
            <a:ext cx="7861456" cy="17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8170"/>
            <a:ext cx="7879377" cy="17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8691"/>
            <a:ext cx="8010800" cy="35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2952750"/>
            <a:ext cx="3276600" cy="923330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Relatively flat Routine Natural and Episodic trends may indicate these are reasonable estimates</a:t>
            </a:r>
          </a:p>
        </p:txBody>
      </p:sp>
    </p:spTree>
    <p:extLst>
      <p:ext uri="{BB962C8B-B14F-4D97-AF65-F5344CB8AC3E}">
        <p14:creationId xmlns:p14="http://schemas.microsoft.com/office/powerpoint/2010/main" val="7435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3 – Nitrate and Sulfate at Agua Tibia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6970"/>
            <a:ext cx="8010800" cy="38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3093560"/>
            <a:ext cx="3276600" cy="1200329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Steep Nitrate and Sulfate trend lines hit zero before 2030; not likely to happen, but will affect how MID are selected</a:t>
            </a:r>
          </a:p>
        </p:txBody>
      </p:sp>
    </p:spTree>
    <p:extLst>
      <p:ext uri="{BB962C8B-B14F-4D97-AF65-F5344CB8AC3E}">
        <p14:creationId xmlns:p14="http://schemas.microsoft.com/office/powerpoint/2010/main" val="185188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4 – Carbon at Guadalupe Mountains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511"/>
            <a:ext cx="8010800" cy="17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5" y="3315611"/>
            <a:ext cx="8010800" cy="17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8691"/>
            <a:ext cx="8010800" cy="35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1853056"/>
            <a:ext cx="3276600" cy="1477328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Decreasing Anthropogenic but increasing Routine Natural OMC is curious; likely due to shifting of Most Impaired Days selection as other species are reduced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424815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5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472</Words>
  <Application>Microsoft Office PowerPoint</Application>
  <PresentationFormat>On-screen Show (16:9)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Species-Specific Data Trends</vt:lpstr>
      <vt:lpstr>Scope of Project</vt:lpstr>
      <vt:lpstr>New (Preliminary) TSS Trends Tool</vt:lpstr>
      <vt:lpstr>Close up – Comparison of MID, All and Clearest Days</vt:lpstr>
      <vt:lpstr>Close up – Comparison of MID by Component</vt:lpstr>
      <vt:lpstr>Example 1 – MID vs. All Days, Rocky Mountain</vt:lpstr>
      <vt:lpstr>Example 2 – Natural Carbon at Sawtooth</vt:lpstr>
      <vt:lpstr>Example 3 – Nitrate and Sulfate at Agua Tibia</vt:lpstr>
      <vt:lpstr>Example 4 – Carbon at Guadalupe Mountains</vt:lpstr>
      <vt:lpstr>PowerPoint Presentation</vt:lpstr>
      <vt:lpstr>Quick Regional Look at Results</vt:lpstr>
      <vt:lpstr>Things to Consider</vt:lpstr>
      <vt:lpstr>Next Steps</vt:lpstr>
    </vt:vector>
  </TitlesOfParts>
  <Company>Air Resource Specialists,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JAdlhoch</dc:creator>
  <cp:lastModifiedBy>JAdlhoch</cp:lastModifiedBy>
  <cp:revision>46</cp:revision>
  <dcterms:created xsi:type="dcterms:W3CDTF">2019-05-17T02:46:45Z</dcterms:created>
  <dcterms:modified xsi:type="dcterms:W3CDTF">2019-08-27T18:33:06Z</dcterms:modified>
</cp:coreProperties>
</file>